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sldIdLst>
    <p:sldId id="278" r:id="rId5"/>
    <p:sldId id="279" r:id="rId6"/>
    <p:sldId id="282" r:id="rId7"/>
    <p:sldId id="283" r:id="rId8"/>
    <p:sldId id="284" r:id="rId9"/>
    <p:sldId id="286" r:id="rId10"/>
    <p:sldId id="285" r:id="rId11"/>
    <p:sldId id="28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12/4/2022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effectLst/>
                <a:latin typeface="Centaur" panose="020305040502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Pathfinding and Haptic Feedback within Dynamic 3D Environments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/>
              <a:t>Noah Wyborny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/>
              <a:t>Introduction	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Haptics may allow for navigation without the need of audio-visual stimuli.</a:t>
            </a:r>
          </a:p>
          <a:p>
            <a:pPr marL="36900" lvl="0" indent="0">
              <a:buNone/>
            </a:pPr>
            <a:r>
              <a:rPr lang="en-US" sz="2400" dirty="0"/>
              <a:t>By applying haptic effects, we may be able to determine potential paths from a start to an end goal.</a:t>
            </a:r>
          </a:p>
          <a:p>
            <a:pPr marL="36900" lvl="0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C0FE9A7-4DAF-43C6-B6C7-AF2D46FA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400D3-24C2-58BE-1AD2-53F068DE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68237"/>
            <a:ext cx="3531684" cy="3679189"/>
          </a:xfrm>
        </p:spPr>
        <p:txBody>
          <a:bodyPr anchor="t">
            <a:normAutofit/>
          </a:bodyPr>
          <a:lstStyle/>
          <a:p>
            <a:r>
              <a:rPr lang="en-US" sz="2000" dirty="0"/>
              <a:t>Walker et al use potential fields in order to act as a “force-field” for robot navigation. If applied similarly to haptic devices, it may be able to be used for human-agent navigation as well.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BDF7C2-F4F3-AAB7-BC88-06FCF90EF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167" y="611215"/>
            <a:ext cx="3182151" cy="5259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51BE15-4939-4B52-C6C4-21CB7BD15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0189" y="618064"/>
            <a:ext cx="3466450" cy="527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24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person on a bicycle&#10;&#10;Description automatically generated with low confidence">
            <a:extLst>
              <a:ext uri="{FF2B5EF4-FFF2-40B4-BE49-F238E27FC236}">
                <a16:creationId xmlns:a16="http://schemas.microsoft.com/office/drawing/2014/main" id="{F83DEC36-0A09-2DA2-AEA1-54C3330D9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87" y="1396851"/>
            <a:ext cx="7491797" cy="40642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4684F-0156-5C45-E2D0-4AFF14591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4377" y="2144086"/>
            <a:ext cx="3952536" cy="2569827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 err="1"/>
              <a:t>Giesa</a:t>
            </a:r>
            <a:r>
              <a:rPr lang="en-US" sz="2000" dirty="0"/>
              <a:t> used haptic devices for urban navigation to good effect, in combination with audio cues.</a:t>
            </a: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2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sed machine parts">
            <a:extLst>
              <a:ext uri="{FF2B5EF4-FFF2-40B4-BE49-F238E27FC236}">
                <a16:creationId xmlns:a16="http://schemas.microsoft.com/office/drawing/2014/main" id="{A9C3CA49-67F9-1E34-8080-EC432FA08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51" r="10214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AFDD1D-C6CF-A3F4-C085-87B91DB5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204C7-B6F8-526F-3FF3-4F64C9B7A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1800" dirty="0"/>
              <a:t>Pathfinding</a:t>
            </a:r>
          </a:p>
          <a:p>
            <a:pPr lvl="1"/>
            <a:r>
              <a:rPr lang="en-US" sz="1800" dirty="0"/>
              <a:t>A*</a:t>
            </a:r>
          </a:p>
          <a:p>
            <a:pPr lvl="1"/>
            <a:r>
              <a:rPr lang="en-US" sz="1800" dirty="0"/>
              <a:t>Randomly selected spawn locations</a:t>
            </a:r>
          </a:p>
          <a:p>
            <a:r>
              <a:rPr lang="en-US" sz="2000" dirty="0"/>
              <a:t>Haptic</a:t>
            </a:r>
          </a:p>
          <a:p>
            <a:pPr lvl="1"/>
            <a:r>
              <a:rPr lang="en-US" sz="1800" dirty="0"/>
              <a:t>Friction as force feedback</a:t>
            </a:r>
          </a:p>
          <a:p>
            <a:r>
              <a:rPr lang="en-US" sz="2000" dirty="0"/>
              <a:t>Treatments</a:t>
            </a:r>
          </a:p>
          <a:p>
            <a:pPr lvl="1"/>
            <a:r>
              <a:rPr lang="en-US" sz="1800" dirty="0"/>
              <a:t>Control</a:t>
            </a:r>
            <a:endParaRPr lang="en-US" sz="1500" dirty="0"/>
          </a:p>
          <a:p>
            <a:pPr lvl="1"/>
            <a:r>
              <a:rPr lang="en-US" sz="1500" dirty="0"/>
              <a:t>Haptic</a:t>
            </a:r>
          </a:p>
          <a:p>
            <a:pPr lvl="1"/>
            <a:r>
              <a:rPr lang="en-US" sz="1500" dirty="0"/>
              <a:t>Visual</a:t>
            </a:r>
          </a:p>
          <a:p>
            <a:pPr lvl="1"/>
            <a:r>
              <a:rPr lang="en-US" sz="1500" dirty="0"/>
              <a:t>Visuo-Haptic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15010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8726DEEE-B4D8-6B43-7F1B-B16D6FBA8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79043"/>
            <a:ext cx="5130799" cy="4899913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F218597-B1AF-CCB7-E93D-6988B0C8F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321" y="1021622"/>
            <a:ext cx="5130799" cy="482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58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64695-0EB4-FE8A-52C2-1F8EBE764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US" sz="240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59291-F0D1-CE08-EDFD-F5D28DF61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US" sz="1600" dirty="0"/>
              <a:t>Haptic feedback may be sufficient for navigation within a simulated environment.</a:t>
            </a:r>
          </a:p>
          <a:p>
            <a:r>
              <a:rPr lang="en-US" sz="1600" dirty="0"/>
              <a:t>P-Value of 0.0397 for T-Test between Control and Haptic treatment. As such we reject the null hypothesis.</a:t>
            </a:r>
          </a:p>
          <a:p>
            <a:pPr marL="2877600" lvl="8" indent="0">
              <a:buNone/>
            </a:pPr>
            <a:endParaRPr lang="en-US" sz="1600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0909325-E241-0596-6AA3-C2E552624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1583282"/>
            <a:ext cx="6161183" cy="370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4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12F8-B656-FFCD-EDCB-C057F01D4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AC8D6-1C23-C2B5-651C-E8C73F348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Haptic effect may be sufficient for navigation</a:t>
            </a:r>
          </a:p>
          <a:p>
            <a:r>
              <a:rPr lang="en-US" dirty="0"/>
              <a:t>Study was small in size, with 3 participants</a:t>
            </a:r>
          </a:p>
          <a:p>
            <a:r>
              <a:rPr lang="en-US" dirty="0"/>
              <a:t>Further study is needed to determine feasibility for larger populace</a:t>
            </a:r>
          </a:p>
        </p:txBody>
      </p:sp>
    </p:spTree>
    <p:extLst>
      <p:ext uri="{BB962C8B-B14F-4D97-AF65-F5344CB8AC3E}">
        <p14:creationId xmlns:p14="http://schemas.microsoft.com/office/powerpoint/2010/main" val="21132578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{77D1EC81-C479-4D45-9F94-CFDD5ACB3062}tf55705232_win32</Template>
  <TotalTime>56</TotalTime>
  <Words>179</Words>
  <Application>Microsoft Office PowerPoint</Application>
  <PresentationFormat>Widescreen</PresentationFormat>
  <Paragraphs>26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Centaur</vt:lpstr>
      <vt:lpstr>Goudy Old Style</vt:lpstr>
      <vt:lpstr>Wingdings 2</vt:lpstr>
      <vt:lpstr>SlateVTI</vt:lpstr>
      <vt:lpstr>Pathfinding and Haptic Feedback within Dynamic 3D Environments</vt:lpstr>
      <vt:lpstr>Introduction </vt:lpstr>
      <vt:lpstr>PowerPoint Presentation</vt:lpstr>
      <vt:lpstr>PowerPoint Presentation</vt:lpstr>
      <vt:lpstr>Methods</vt:lpstr>
      <vt:lpstr>PowerPoint Presentation</vt:lpstr>
      <vt:lpstr>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Pathfinding and Haptic Feedback within Dynamic 3D Environments</dc:title>
  <dc:creator>Noah Wyborny</dc:creator>
  <cp:lastModifiedBy>Noah Wyborny</cp:lastModifiedBy>
  <cp:revision>3</cp:revision>
  <dcterms:created xsi:type="dcterms:W3CDTF">2022-10-04T02:45:26Z</dcterms:created>
  <dcterms:modified xsi:type="dcterms:W3CDTF">2022-12-05T01:07:41Z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